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0" autoAdjust="0"/>
    <p:restoredTop sz="94137" autoAdjust="0"/>
  </p:normalViewPr>
  <p:slideViewPr>
    <p:cSldViewPr>
      <p:cViewPr varScale="1">
        <p:scale>
          <a:sx n="102" d="100"/>
          <a:sy n="102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BAA55-6C80-4DE3-B053-4263029ACA05}" type="datetimeFigureOut">
              <a:rPr lang="en-US" smtClean="0"/>
              <a:pPr/>
              <a:t>29.05.2009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B585F-384C-451F-9761-09DE6ECC8F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B585F-384C-451F-9761-09DE6ECC8F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Grober Aufbau</a:t>
            </a:r>
            <a:r>
              <a:rPr lang="de-DE" baseline="0" dirty="0" smtClean="0"/>
              <a:t> zum Überblick schaffen</a:t>
            </a:r>
          </a:p>
          <a:p>
            <a:r>
              <a:rPr lang="de-DE" baseline="0" dirty="0" smtClean="0"/>
              <a:t>Aus welchen Hauptkomponenten das Projekt besteht</a:t>
            </a:r>
          </a:p>
          <a:p>
            <a:r>
              <a:rPr lang="de-DE" baseline="0" dirty="0" smtClean="0"/>
              <a:t>Wo sind welche Komponenten zu finden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B585F-384C-451F-9761-09DE6ECC8F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Beim Aussuchen</a:t>
            </a:r>
            <a:r>
              <a:rPr lang="de-DE" baseline="0" dirty="0" smtClean="0"/>
              <a:t>: wenn mehr als einer, dann Gruppen und ein Verantwortlicher</a:t>
            </a:r>
            <a:endParaRPr lang="en-US" baseline="0" dirty="0" smtClean="0"/>
          </a:p>
          <a:p>
            <a:r>
              <a:rPr lang="de-DE" baseline="0" dirty="0" smtClean="0"/>
              <a:t>Gantt Chart einfügen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B585F-384C-451F-9761-09DE6ECC8F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B585F-384C-451F-9761-09DE6ECC8F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Blitze! für Events, aus C#</a:t>
            </a:r>
          </a:p>
          <a:p>
            <a:r>
              <a:rPr lang="de-DE" dirty="0" smtClean="0"/>
              <a:t>Hier das bild hin</a:t>
            </a:r>
          </a:p>
          <a:p>
            <a:endParaRPr lang="de-DE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Schritte für einen Frame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Before-Update Event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Physik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Update-Pass </a:t>
            </a: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Wingdings" pitchFamily="2" charset="2"/>
              </a:rPr>
              <a:t>SG Traversieren</a:t>
            </a:r>
            <a:endParaRPr lang="de-DE" sz="2800" dirty="0" smtClean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Before-Render Event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Render-Pass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Cameras </a:t>
            </a: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Wingdings" pitchFamily="2" charset="2"/>
              </a:rPr>
              <a:t> Scenegraph</a:t>
            </a:r>
          </a:p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Wingdings" pitchFamily="2" charset="2"/>
              </a:rPr>
              <a:t>Nicht-Alpha-Objekte</a:t>
            </a:r>
          </a:p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Wingdings" pitchFamily="2" charset="2"/>
              </a:rPr>
              <a:t>Sortierte Aplha-Objekte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Wingdings" pitchFamily="2" charset="2"/>
              </a:rPr>
              <a:t>Posteffects</a:t>
            </a:r>
            <a:endParaRPr lang="de-DE" sz="2800" dirty="0" smtClean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After-Render Event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B585F-384C-451F-9761-09DE6ECC8F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B585F-384C-451F-9761-09DE6ECC8F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B585F-384C-451F-9761-09DE6ECC8F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B585F-384C-451F-9761-09DE6ECC8F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B6D8-3CBD-471E-95D6-D9857D1370C8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28AA2-A9CA-42E0-8819-A7943CEFC66C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6BA86-EF9A-41E4-A224-A223731F8CD1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62D8-E4A9-4EE7-98FB-EF2CC8B68F5B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BD6FF-F869-43EC-9CFF-2460D5EBC100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0DB7-6B3C-4766-A315-8154F04F8AE1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11DE-F7B7-4D18-B918-83643EADE73A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7691-34CA-493A-A32C-775B88321F19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DB15-8D02-49E2-A336-D36F8F7545F2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4C07-6EA9-4DA3-871A-4CDB4581C831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3628-CA0D-4F00-9BF4-51B8F64C2309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447D-5639-4F00-BF25-FA896055A0FA}" type="datetime1">
              <a:rPr lang="en-US" smtClean="0"/>
              <a:pPr/>
              <a:t>29.05.2009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asdasd asd asd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FF6B-BD86-4163-B330-6F07AC1F9F8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9500" y="4648200"/>
            <a:ext cx="1905000" cy="19050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feld 4"/>
          <p:cNvSpPr txBox="1"/>
          <p:nvPr/>
        </p:nvSpPr>
        <p:spPr>
          <a:xfrm>
            <a:off x="0" y="1012686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InSight Engine</a:t>
            </a:r>
            <a:endParaRPr lang="en-US" sz="7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0" y="609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            IT-Projekt: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0" y="23165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Tobias Günther</a:t>
            </a:r>
          </a:p>
          <a:p>
            <a:pPr algn="ctr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Hans Ferchland</a:t>
            </a:r>
          </a:p>
          <a:p>
            <a:pPr algn="ctr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Matthias Busch</a:t>
            </a:r>
          </a:p>
          <a:p>
            <a:pPr algn="ctr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Kai Rohmer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0" y="4191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Betreuer:      Prof. Holger Theisel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Unerwartete Probleme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10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  <p:sp>
        <p:nvSpPr>
          <p:cNvPr id="8" name="Inhaltsplatzhalter 15"/>
          <p:cNvSpPr txBox="1">
            <a:spLocks/>
          </p:cNvSpPr>
          <p:nvPr/>
        </p:nvSpPr>
        <p:spPr>
          <a:xfrm>
            <a:off x="609600" y="1524000"/>
            <a:ext cx="80772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Integration von externen Bibliotheken zeitaufwändiger als erwartet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diverse Hardwareausfälle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starke Treiberabhängigkeit von OpenGL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Zusätzliche Herausforderungen während des Projektverlaufs (z.B. Iteration STL-Container)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de-DE" sz="2800" dirty="0" smtClean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Future Work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11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  <p:sp>
        <p:nvSpPr>
          <p:cNvPr id="8" name="Inhaltsplatzhalter 15"/>
          <p:cNvSpPr txBox="1">
            <a:spLocks/>
          </p:cNvSpPr>
          <p:nvPr/>
        </p:nvSpPr>
        <p:spPr>
          <a:xfrm>
            <a:off x="609600" y="1524000"/>
            <a:ext cx="80772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Content-Manager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Reference-Counting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Physik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Newton 2.0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parallelisieren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Level-Editor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Event-System/Scripting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Sound-Event-System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Entwickler-Tools</a:t>
            </a:r>
            <a:endParaRPr lang="de-DE" sz="28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GUI erweitern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OpenCV (Marker Tracking)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Radiosity, Caustics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Spiel ;)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15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4419600"/>
          </a:xfrm>
        </p:spPr>
        <p:txBody>
          <a:bodyPr>
            <a:normAutofit lnSpcReduction="10000"/>
          </a:bodyPr>
          <a:lstStyle/>
          <a:p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Bearbeitungszeitraum</a:t>
            </a:r>
          </a:p>
          <a:p>
            <a:pPr lvl="1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 Monate (vom 01.12.08 – 31.05.09)</a:t>
            </a:r>
            <a:endParaRPr lang="de-DE" sz="24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zwei Bibliotheken</a:t>
            </a:r>
          </a:p>
          <a:p>
            <a:pPr lvl="1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InSightGraph und InSightEngine</a:t>
            </a:r>
          </a:p>
          <a:p>
            <a:pPr lvl="1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C++, C#, GLSL, MaxScripts</a:t>
            </a:r>
          </a:p>
          <a:p>
            <a:pPr lvl="1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circa 450 Klassen</a:t>
            </a:r>
          </a:p>
          <a:p>
            <a:pPr lvl="1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Insgesamt 31 Examples und 4 Demos</a:t>
            </a:r>
          </a:p>
          <a:p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circa 85.000 Programmzeilen</a:t>
            </a:r>
          </a:p>
          <a:p>
            <a:pPr lvl="1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davon 23% Kommentare</a:t>
            </a:r>
          </a:p>
          <a:p>
            <a:pPr lvl="1"/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und 58% Code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Projektdaten</a:t>
            </a: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2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15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4495800"/>
          </a:xfrm>
        </p:spPr>
        <p:txBody>
          <a:bodyPr>
            <a:normAutofit fontScale="92500" lnSpcReduction="20000"/>
          </a:bodyPr>
          <a:lstStyle/>
          <a:p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Graphik-Bibliothek mit </a:t>
            </a:r>
          </a:p>
          <a:p>
            <a:pPr lvl="1"/>
            <a:r>
              <a:rPr lang="de-DE" sz="2600" dirty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Scenegraphen als Datenstruktur,</a:t>
            </a:r>
          </a:p>
          <a:p>
            <a:pPr lvl="1"/>
            <a:r>
              <a:rPr lang="de-DE" sz="2600" dirty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einer eigenen Renderpipeline</a:t>
            </a:r>
          </a:p>
          <a:p>
            <a:pPr lvl="1"/>
            <a:r>
              <a:rPr lang="de-DE" sz="2600" dirty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und guter Erweiterbarkeit</a:t>
            </a:r>
          </a:p>
          <a:p>
            <a:pPr lvl="1"/>
            <a:endParaRPr lang="de-DE" sz="2400" dirty="0" smtClean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darauf aufbauend sollten </a:t>
            </a:r>
          </a:p>
          <a:p>
            <a:pPr lvl="1"/>
            <a:r>
              <a:rPr lang="de-DE" sz="2600" dirty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Physik- und Sound-Bibliothek,</a:t>
            </a:r>
          </a:p>
          <a:p>
            <a:pPr lvl="1"/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	Schnittstelle zu einem Modellierungstool</a:t>
            </a:r>
          </a:p>
          <a:p>
            <a:pPr>
              <a:buNone/>
            </a:pP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	eingebunden werden</a:t>
            </a:r>
          </a:p>
          <a:p>
            <a:pPr>
              <a:buNone/>
            </a:pPr>
            <a:endParaRPr lang="de-DE" sz="28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Unter verwendung von:</a:t>
            </a:r>
          </a:p>
          <a:p>
            <a:pPr>
              <a:buNone/>
            </a:pPr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OpenGL, Glu, Glut, GLEW, FMOD-EX, Newton(NGD), DevIL</a:t>
            </a:r>
            <a:endParaRPr lang="de-DE" sz="26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Zielstellung	... was ?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3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Zielstellung	... warum ?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4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  <p:sp>
        <p:nvSpPr>
          <p:cNvPr id="8" name="Inhaltsplatzhalter 15"/>
          <p:cNvSpPr txBox="1">
            <a:spLocks/>
          </p:cNvSpPr>
          <p:nvPr/>
        </p:nvSpPr>
        <p:spPr>
          <a:xfrm>
            <a:off x="609600" y="1524000"/>
            <a:ext cx="80772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Motivationen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600" noProof="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Interesse an </a:t>
            </a:r>
            <a:r>
              <a:rPr lang="de-DE" sz="2600" noProof="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Spiele-Entwicklung (besonders </a:t>
            </a:r>
            <a:r>
              <a:rPr lang="de-DE" sz="2600" noProof="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 der graphischen Umsetzung)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600" noProof="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Sich an einem umfangreichen Projekt beteiligen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Programmiertechniken und Erfahrungen</a:t>
            </a:r>
            <a:endParaRPr lang="de-DE" sz="26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spcBef>
                <a:spcPct val="20000"/>
              </a:spcBef>
            </a:pPr>
            <a:endParaRPr lang="de-DE" sz="2800" dirty="0" smtClean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Warum </a:t>
            </a:r>
            <a:r>
              <a:rPr lang="de-DE" sz="2800" dirty="0" err="1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Scenegraph</a:t>
            </a: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de-DE" sz="2800" dirty="0" smtClean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Verbot im OpenGL Projekt ;)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Erfahrung durch OpenSG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6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Schwierigkeiten waren uns (noch) nicht bekannt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de-DE" sz="28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5</a:t>
            </a:fld>
            <a:endParaRPr lang="en-US" sz="240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Aufbau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grpSp>
        <p:nvGrpSpPr>
          <p:cNvPr id="27" name="Gruppieren 26"/>
          <p:cNvGrpSpPr/>
          <p:nvPr/>
        </p:nvGrpSpPr>
        <p:grpSpPr>
          <a:xfrm>
            <a:off x="1600200" y="1828800"/>
            <a:ext cx="6400800" cy="4286250"/>
            <a:chOff x="1752600" y="1676400"/>
            <a:chExt cx="6400800" cy="4286250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752600" y="1727065"/>
              <a:ext cx="5681492" cy="4235585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2273838" y="3216613"/>
              <a:ext cx="4774538" cy="2715638"/>
            </a:xfrm>
            <a:prstGeom prst="rect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3920949" y="4513634"/>
              <a:ext cx="1428192" cy="1418617"/>
            </a:xfrm>
            <a:prstGeom prst="rect">
              <a:avLst/>
            </a:prstGeom>
            <a:solidFill>
              <a:srgbClr val="548DD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557636" y="4827756"/>
              <a:ext cx="1188422" cy="1104495"/>
            </a:xfrm>
            <a:prstGeom prst="rect">
              <a:avLst/>
            </a:prstGeom>
            <a:solidFill>
              <a:srgbClr val="548DD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2524032" y="4827756"/>
              <a:ext cx="1188422" cy="1104495"/>
            </a:xfrm>
            <a:prstGeom prst="rect">
              <a:avLst/>
            </a:prstGeom>
            <a:solidFill>
              <a:srgbClr val="548DD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3118243" y="3915788"/>
              <a:ext cx="3033604" cy="435718"/>
            </a:xfrm>
            <a:prstGeom prst="rect">
              <a:avLst/>
            </a:prstGeom>
            <a:solidFill>
              <a:srgbClr val="548DD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5734857" y="2385709"/>
              <a:ext cx="1313519" cy="749840"/>
            </a:xfrm>
            <a:prstGeom prst="rect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4119020" y="2385709"/>
              <a:ext cx="1522014" cy="749840"/>
            </a:xfrm>
            <a:prstGeom prst="rect">
              <a:avLst/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6923279" y="3439538"/>
              <a:ext cx="1230121" cy="607979"/>
            </a:xfrm>
            <a:prstGeom prst="homePlate">
              <a:avLst>
                <a:gd name="adj" fmla="val 49167"/>
              </a:avLst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1804724" y="1676400"/>
              <a:ext cx="2408119" cy="506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InSight Engine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2277313" y="3165948"/>
              <a:ext cx="2408119" cy="506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InSight Graph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920949" y="4513634"/>
              <a:ext cx="1424717" cy="1080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Rendering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System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5609760" y="4837889"/>
              <a:ext cx="1115449" cy="759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Physik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555306" y="4807490"/>
              <a:ext cx="1115449" cy="759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Event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System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6912854" y="3530735"/>
              <a:ext cx="1115449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Plugins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3841026" y="3915788"/>
              <a:ext cx="1476840" cy="445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Application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5828679" y="2416107"/>
              <a:ext cx="1115449" cy="48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Sound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4112070" y="2365443"/>
              <a:ext cx="1560238" cy="911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3dsMax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Schnittstelle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Projektplanung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6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  <p:sp>
        <p:nvSpPr>
          <p:cNvPr id="8" name="Inhaltsplatzhalter 15"/>
          <p:cNvSpPr txBox="1">
            <a:spLocks/>
          </p:cNvSpPr>
          <p:nvPr/>
        </p:nvSpPr>
        <p:spPr>
          <a:xfrm>
            <a:off x="609600" y="1524000"/>
            <a:ext cx="80772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Liste mit Features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die uns interessieren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Kategorisieren nach Relevanz/Umsetzbarkeit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Jeder hat sich daraus Sachen ausgesucht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Arbeitsaufwand abgeschätzt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Aufgabenpakete mit GANTT </a:t>
            </a:r>
            <a:b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zeitlich geplant und </a:t>
            </a:r>
            <a:b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Verantwortlichkeiten </a:t>
            </a:r>
            <a:b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festgelegt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de-DE" sz="28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Projektdurchführung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7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  <p:sp>
        <p:nvSpPr>
          <p:cNvPr id="8" name="Inhaltsplatzhalter 15"/>
          <p:cNvSpPr txBox="1">
            <a:spLocks/>
          </p:cNvSpPr>
          <p:nvPr/>
        </p:nvSpPr>
        <p:spPr>
          <a:xfrm>
            <a:off x="609600" y="1524000"/>
            <a:ext cx="80772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SVN zur Datenablage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wöchentlich gemeinsames Treffen, Arbeiten und Aktualisierung der Planung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Qualtätssicherung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Examples: Feature-Test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‒"/>
            </a:pPr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Demos: Kombination </a:t>
            </a:r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von </a:t>
            </a:r>
            <a:r>
              <a:rPr lang="de-DE" sz="2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Features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de-DE" sz="2800" dirty="0" smtClean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de-DE" sz="28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026" name="Picture 2" descr="L:\svn Kopie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667000"/>
            <a:ext cx="4065841" cy="348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Main-Loop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8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  <p:sp>
        <p:nvSpPr>
          <p:cNvPr id="8" name="Inhaltsplatzhalter 15"/>
          <p:cNvSpPr txBox="1">
            <a:spLocks/>
          </p:cNvSpPr>
          <p:nvPr/>
        </p:nvSpPr>
        <p:spPr>
          <a:xfrm>
            <a:off x="533400" y="1447800"/>
            <a:ext cx="80772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de-DE" sz="2800" dirty="0" smtClean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762000" y="2209800"/>
            <a:ext cx="7696200" cy="2667005"/>
            <a:chOff x="638175" y="220263"/>
            <a:chExt cx="6353175" cy="1958584"/>
          </a:xfrm>
        </p:grpSpPr>
        <p:sp>
          <p:nvSpPr>
            <p:cNvPr id="3074" name="AutoShape 2"/>
            <p:cNvSpPr>
              <a:spLocks noChangeArrowheads="1"/>
            </p:cNvSpPr>
            <p:nvPr/>
          </p:nvSpPr>
          <p:spPr bwMode="auto">
            <a:xfrm rot="5400000">
              <a:off x="4610026" y="1370089"/>
              <a:ext cx="1418432" cy="199081"/>
            </a:xfrm>
            <a:prstGeom prst="homePlate">
              <a:avLst>
                <a:gd name="adj" fmla="val 82589"/>
              </a:avLst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 rot="5400000">
              <a:off x="2700491" y="1347637"/>
              <a:ext cx="1454944" cy="207475"/>
            </a:xfrm>
            <a:prstGeom prst="homePlate">
              <a:avLst>
                <a:gd name="adj" fmla="val 83507"/>
              </a:avLst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638175" y="409575"/>
              <a:ext cx="6353175" cy="370284"/>
            </a:xfrm>
            <a:prstGeom prst="chevron">
              <a:avLst>
                <a:gd name="adj" fmla="val 43878"/>
              </a:avLst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</a:rPr>
                <a:t> Main-Loop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2838450" y="276225"/>
              <a:ext cx="1162050" cy="615553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Update</a:t>
              </a:r>
              <a:b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</a:b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Pass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4733925" y="276225"/>
              <a:ext cx="1162050" cy="615553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Render</a:t>
              </a:r>
              <a:br>
                <a:rPr kumimoji="0" lang="en-US" sz="22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</a:br>
              <a:r>
                <a:rPr kumimoji="0" lang="en-US" sz="22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Pass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798763" y="1323976"/>
              <a:ext cx="1258887" cy="475059"/>
            </a:xfrm>
            <a:prstGeom prst="rect">
              <a:avLst/>
            </a:prstGeom>
            <a:solidFill>
              <a:srgbClr val="E9EFF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Traversierung</a:t>
              </a:r>
              <a:b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</a:b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update()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4686300" y="1323976"/>
              <a:ext cx="1273175" cy="475059"/>
            </a:xfrm>
            <a:prstGeom prst="rect">
              <a:avLst/>
            </a:prstGeom>
            <a:solidFill>
              <a:srgbClr val="E9EFF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Traversierung</a:t>
              </a:r>
              <a:b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</a:b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17365D"/>
                  </a:solidFill>
                  <a:effectLst/>
                  <a:latin typeface="Calibri" pitchFamily="34" charset="0"/>
                </a:rPr>
                <a:t>render()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2251075" y="220264"/>
              <a:ext cx="352425" cy="523876"/>
            </a:xfrm>
            <a:prstGeom prst="lightningBolt">
              <a:avLst/>
            </a:prstGeom>
            <a:solidFill>
              <a:srgbClr val="FFCC66"/>
            </a:solidFill>
            <a:ln w="9525">
              <a:solidFill>
                <a:srgbClr val="27272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189413" y="220263"/>
              <a:ext cx="352425" cy="523876"/>
            </a:xfrm>
            <a:prstGeom prst="lightningBolt">
              <a:avLst/>
            </a:prstGeom>
            <a:solidFill>
              <a:srgbClr val="FFCC66"/>
            </a:solidFill>
            <a:ln w="9525">
              <a:solidFill>
                <a:srgbClr val="27272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6062663" y="220263"/>
              <a:ext cx="352425" cy="523876"/>
            </a:xfrm>
            <a:prstGeom prst="lightningBolt">
              <a:avLst/>
            </a:prstGeom>
            <a:solidFill>
              <a:srgbClr val="FFCC66"/>
            </a:solidFill>
            <a:ln w="9525">
              <a:solidFill>
                <a:srgbClr val="27272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228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de-DE" sz="44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Demos</a:t>
            </a:r>
            <a:endParaRPr lang="en-US" sz="4000" dirty="0">
              <a:solidFill>
                <a:srgbClr val="DDD9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Picture 2" descr="E:\Documents and Settings\Kai\Desktop\insight präsi\ot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4635"/>
            <a:ext cx="914400" cy="914400"/>
          </a:xfrm>
          <a:prstGeom prst="rect">
            <a:avLst/>
          </a:prstGeom>
          <a:noFill/>
          <a:effectLst>
            <a:outerShdw blurRad="1270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1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42365"/>
            <a:ext cx="2133600" cy="365125"/>
          </a:xfrm>
        </p:spPr>
        <p:txBody>
          <a:bodyPr/>
          <a:lstStyle/>
          <a:p>
            <a:fld id="{21F6FF6B-BD86-4163-B330-6F07AC1F9F80}" type="slidenum">
              <a:rPr lang="en-US" sz="2400" smtClean="0"/>
              <a:pPr/>
              <a:t>9</a:t>
            </a:fld>
            <a:endParaRPr lang="en-US" sz="2400" dirty="0"/>
          </a:p>
        </p:txBody>
      </p:sp>
      <p:sp>
        <p:nvSpPr>
          <p:cNvPr id="18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0" y="6449290"/>
            <a:ext cx="7696200" cy="365125"/>
          </a:xfrm>
        </p:spPr>
        <p:txBody>
          <a:bodyPr/>
          <a:lstStyle/>
          <a:p>
            <a:pPr algn="l"/>
            <a:r>
              <a:rPr lang="en-US" sz="2600" dirty="0" smtClean="0"/>
              <a:t>           </a:t>
            </a:r>
            <a:r>
              <a:rPr lang="en-US" sz="2000" dirty="0" smtClean="0"/>
              <a:t>IT-Projekt:            </a:t>
            </a:r>
            <a:r>
              <a:rPr lang="en-US" sz="2600" dirty="0" smtClean="0"/>
              <a:t>InSight Engine</a:t>
            </a:r>
            <a:endParaRPr lang="en-US" sz="2600" dirty="0"/>
          </a:p>
        </p:txBody>
      </p:sp>
      <p:sp>
        <p:nvSpPr>
          <p:cNvPr id="8" name="Inhaltsplatzhalter 15"/>
          <p:cNvSpPr txBox="1">
            <a:spLocks/>
          </p:cNvSpPr>
          <p:nvPr/>
        </p:nvSpPr>
        <p:spPr>
          <a:xfrm>
            <a:off x="609600" y="1524000"/>
            <a:ext cx="80772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Rapid Roll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Scene-Loading, Refraktion und Sound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Lighting und Scenegraph-Viewer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Shader und Post-Effects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Shadow-Mapping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2800" dirty="0" smtClean="0">
                <a:solidFill>
                  <a:srgbClr val="DDD9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Physik-Demo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Bildschirmpräsentation (4:3)</PresentationFormat>
  <Paragraphs>148</Paragraphs>
  <Slides>11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Kai Rohmer</dc:creator>
  <cp:lastModifiedBy>Hans</cp:lastModifiedBy>
  <cp:revision>46</cp:revision>
  <dcterms:created xsi:type="dcterms:W3CDTF">2009-05-27T14:20:56Z</dcterms:created>
  <dcterms:modified xsi:type="dcterms:W3CDTF">2009-05-29T20:46:37Z</dcterms:modified>
</cp:coreProperties>
</file>