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00" autoAdjust="0"/>
    <p:restoredTop sz="94137" autoAdjust="0"/>
  </p:normalViewPr>
  <p:slideViewPr>
    <p:cSldViewPr>
      <p:cViewPr varScale="1">
        <p:scale>
          <a:sx n="102" d="100"/>
          <a:sy n="102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BAA55-6C80-4DE3-B053-4263029ACA05}" type="datetimeFigureOut">
              <a:rPr lang="en-US" smtClean="0"/>
              <a:pPr/>
              <a:t>29.05.2009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B585F-384C-451F-9761-09DE6ECC8F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B585F-384C-451F-9761-09DE6ECC8F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Grober Aufbau</a:t>
            </a:r>
            <a:r>
              <a:rPr lang="de-DE" baseline="0" dirty="0" smtClean="0"/>
              <a:t> zum Überblick schaffen</a:t>
            </a:r>
          </a:p>
          <a:p>
            <a:r>
              <a:rPr lang="de-DE" baseline="0" dirty="0" smtClean="0"/>
              <a:t>Aus welchen Hauptkomponenten das Projekt besteht</a:t>
            </a:r>
          </a:p>
          <a:p>
            <a:r>
              <a:rPr lang="de-DE" baseline="0" dirty="0" smtClean="0"/>
              <a:t>Wo sind welche Komponenten zu finden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B585F-384C-451F-9761-09DE6ECC8F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Beim Aussuchen</a:t>
            </a:r>
            <a:r>
              <a:rPr lang="de-DE" baseline="0" dirty="0" smtClean="0"/>
              <a:t>: wenn mehr als einer, dann Gruppen und ein Verantwortlicher</a:t>
            </a:r>
            <a:endParaRPr lang="en-US" baseline="0" dirty="0" smtClean="0"/>
          </a:p>
          <a:p>
            <a:r>
              <a:rPr lang="de-DE" baseline="0" dirty="0" smtClean="0"/>
              <a:t>Gantt Chart einfügen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B585F-384C-451F-9761-09DE6ECC8F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B585F-384C-451F-9761-09DE6ECC8F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Blitze! für Events, aus C#</a:t>
            </a:r>
          </a:p>
          <a:p>
            <a:r>
              <a:rPr lang="de-DE" dirty="0" smtClean="0"/>
              <a:t>Hier das bild hin</a:t>
            </a:r>
          </a:p>
          <a:p>
            <a:endParaRPr lang="de-DE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Schritte für einen Frame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Before-Update Event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Physik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Update-Pass </a:t>
            </a: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 pitchFamily="2" charset="2"/>
              </a:rPr>
              <a:t>SG Traversieren</a:t>
            </a:r>
            <a:endParaRPr lang="de-DE" sz="2800" dirty="0" smtClean="0">
              <a:solidFill>
                <a:srgbClr val="DDD9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Before-Render Event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Render-Pass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Cameras </a:t>
            </a: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 pitchFamily="2" charset="2"/>
              </a:rPr>
              <a:t> Scenegraph</a:t>
            </a:r>
          </a:p>
          <a:p>
            <a:pPr marL="1714500" lvl="3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 pitchFamily="2" charset="2"/>
              </a:rPr>
              <a:t>Nicht-Alpha-Objekte</a:t>
            </a:r>
          </a:p>
          <a:p>
            <a:pPr marL="1714500" lvl="3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 pitchFamily="2" charset="2"/>
              </a:rPr>
              <a:t>Sortierte Aplha-Objekte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 pitchFamily="2" charset="2"/>
              </a:rPr>
              <a:t>Posteffects</a:t>
            </a:r>
            <a:endParaRPr lang="de-DE" sz="2800" dirty="0" smtClean="0">
              <a:solidFill>
                <a:srgbClr val="DDD9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After-Render Event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B585F-384C-451F-9761-09DE6ECC8F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B585F-384C-451F-9761-09DE6ECC8F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B585F-384C-451F-9761-09DE6ECC8F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B585F-384C-451F-9761-09DE6ECC8F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8B6D8-3CBD-471E-95D6-D9857D1370C8}" type="datetime1">
              <a:rPr lang="en-US" smtClean="0"/>
              <a:pPr/>
              <a:t>29.05.2009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asdasd asd asd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FF6B-BD86-4163-B330-6F07AC1F9F8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28AA2-A9CA-42E0-8819-A7943CEFC66C}" type="datetime1">
              <a:rPr lang="en-US" smtClean="0"/>
              <a:pPr/>
              <a:t>29.05.2009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asdasd asd asd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FF6B-BD86-4163-B330-6F07AC1F9F8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BA86-EF9A-41E4-A224-A223731F8CD1}" type="datetime1">
              <a:rPr lang="en-US" smtClean="0"/>
              <a:pPr/>
              <a:t>29.05.2009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asdasd asd asd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FF6B-BD86-4163-B330-6F07AC1F9F8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62D8-E4A9-4EE7-98FB-EF2CC8B68F5B}" type="datetime1">
              <a:rPr lang="en-US" smtClean="0"/>
              <a:pPr/>
              <a:t>29.05.2009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asdasd asd asd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FF6B-BD86-4163-B330-6F07AC1F9F8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D6FF-F869-43EC-9CFF-2460D5EBC100}" type="datetime1">
              <a:rPr lang="en-US" smtClean="0"/>
              <a:pPr/>
              <a:t>29.05.2009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asdasd asd asd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FF6B-BD86-4163-B330-6F07AC1F9F8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0DB7-6B3C-4766-A315-8154F04F8AE1}" type="datetime1">
              <a:rPr lang="en-US" smtClean="0"/>
              <a:pPr/>
              <a:t>29.05.2009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asdasd asd asd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FF6B-BD86-4163-B330-6F07AC1F9F8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11DE-F7B7-4D18-B918-83643EADE73A}" type="datetime1">
              <a:rPr lang="en-US" smtClean="0"/>
              <a:pPr/>
              <a:t>29.05.2009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asdasd asd asd</a:t>
            </a: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FF6B-BD86-4163-B330-6F07AC1F9F8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7691-34CA-493A-A32C-775B88321F19}" type="datetime1">
              <a:rPr lang="en-US" smtClean="0"/>
              <a:pPr/>
              <a:t>29.05.2009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asdasd asd asd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FF6B-BD86-4163-B330-6F07AC1F9F8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DB15-8D02-49E2-A336-D36F8F7545F2}" type="datetime1">
              <a:rPr lang="en-US" smtClean="0"/>
              <a:pPr/>
              <a:t>29.05.2009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asdasd asd asd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FF6B-BD86-4163-B330-6F07AC1F9F8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4C07-6EA9-4DA3-871A-4CDB4581C831}" type="datetime1">
              <a:rPr lang="en-US" smtClean="0"/>
              <a:pPr/>
              <a:t>29.05.2009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asdasd asd asd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FF6B-BD86-4163-B330-6F07AC1F9F8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3628-CA0D-4F00-9BF4-51B8F64C2309}" type="datetime1">
              <a:rPr lang="en-US" smtClean="0"/>
              <a:pPr/>
              <a:t>29.05.2009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asdasd asd asd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FF6B-BD86-4163-B330-6F07AC1F9F8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E447D-5639-4F00-BF25-FA896055A0FA}" type="datetime1">
              <a:rPr lang="en-US" smtClean="0"/>
              <a:pPr/>
              <a:t>29.05.2009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asdasd asd asd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FF6B-BD86-4163-B330-6F07AC1F9F8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Documents and Settings\Kai\Desktop\insight präsi\ott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19500" y="4648200"/>
            <a:ext cx="1905000" cy="1905000"/>
          </a:xfrm>
          <a:prstGeom prst="rect">
            <a:avLst/>
          </a:prstGeom>
          <a:noFill/>
          <a:effectLst>
            <a:outerShdw blurRad="127000" dist="50800" dir="5400000" algn="ctr" rotWithShape="0">
              <a:srgbClr val="000000">
                <a:alpha val="27000"/>
              </a:srgbClr>
            </a:outerShdw>
          </a:effectLst>
        </p:spPr>
      </p:pic>
      <p:sp>
        <p:nvSpPr>
          <p:cNvPr id="5" name="Textfeld 4"/>
          <p:cNvSpPr txBox="1"/>
          <p:nvPr/>
        </p:nvSpPr>
        <p:spPr>
          <a:xfrm>
            <a:off x="0" y="1012686"/>
            <a:ext cx="914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0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InSight Engine</a:t>
            </a:r>
            <a:endParaRPr lang="en-US" sz="7000" dirty="0">
              <a:solidFill>
                <a:srgbClr val="DDD9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0" y="6096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             IT-Projekt:</a:t>
            </a:r>
            <a:endParaRPr lang="en-US" sz="4000" dirty="0">
              <a:solidFill>
                <a:srgbClr val="DDD9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231654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Tobias Günther</a:t>
            </a:r>
          </a:p>
          <a:p>
            <a:pPr algn="ctr"/>
            <a:r>
              <a:rPr lang="de-DE" sz="24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Hans Ferchland</a:t>
            </a:r>
          </a:p>
          <a:p>
            <a:pPr algn="ctr"/>
            <a:r>
              <a:rPr lang="de-DE" sz="24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Matthias Busch</a:t>
            </a:r>
          </a:p>
          <a:p>
            <a:pPr algn="ctr"/>
            <a:r>
              <a:rPr lang="de-DE" sz="24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Kai Rohmer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0" y="41910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Betreuer:      Prof. Holger Theisel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228600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  <a:r>
              <a:rPr lang="de-DE" sz="44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Unerwartete Probleme</a:t>
            </a:r>
            <a:endParaRPr lang="en-US" sz="4000" dirty="0">
              <a:solidFill>
                <a:srgbClr val="DDD9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1" name="Picture 2" descr="E:\Documents and Settings\Kai\Desktop\insight präsi\ott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34635"/>
            <a:ext cx="914400" cy="914400"/>
          </a:xfrm>
          <a:prstGeom prst="rect">
            <a:avLst/>
          </a:prstGeom>
          <a:noFill/>
          <a:effectLst>
            <a:outerShdw blurRad="127000" dist="50800" dir="5400000" algn="ctr" rotWithShape="0">
              <a:srgbClr val="000000">
                <a:alpha val="27000"/>
              </a:srgbClr>
            </a:outerShdw>
          </a:effectLst>
        </p:spPr>
      </p:pic>
      <p:sp>
        <p:nvSpPr>
          <p:cNvPr id="17" name="Foliennummernplatzhalter 7"/>
          <p:cNvSpPr>
            <a:spLocks noGrp="1"/>
          </p:cNvSpPr>
          <p:nvPr>
            <p:ph type="sldNum" sz="quarter" idx="12"/>
          </p:nvPr>
        </p:nvSpPr>
        <p:spPr>
          <a:xfrm>
            <a:off x="6553200" y="6442365"/>
            <a:ext cx="2133600" cy="365125"/>
          </a:xfrm>
        </p:spPr>
        <p:txBody>
          <a:bodyPr/>
          <a:lstStyle/>
          <a:p>
            <a:fld id="{21F6FF6B-BD86-4163-B330-6F07AC1F9F80}" type="slidenum">
              <a:rPr lang="en-US" sz="2400" smtClean="0"/>
              <a:pPr/>
              <a:t>10</a:t>
            </a:fld>
            <a:endParaRPr lang="en-US" sz="2400" dirty="0"/>
          </a:p>
        </p:txBody>
      </p:sp>
      <p:sp>
        <p:nvSpPr>
          <p:cNvPr id="18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0" y="6449290"/>
            <a:ext cx="7696200" cy="365125"/>
          </a:xfrm>
        </p:spPr>
        <p:txBody>
          <a:bodyPr/>
          <a:lstStyle/>
          <a:p>
            <a:pPr algn="l"/>
            <a:r>
              <a:rPr lang="en-US" sz="2600" dirty="0" smtClean="0"/>
              <a:t>           </a:t>
            </a:r>
            <a:r>
              <a:rPr lang="en-US" sz="2000" dirty="0" smtClean="0"/>
              <a:t>IT-Projekt:            </a:t>
            </a:r>
            <a:r>
              <a:rPr lang="en-US" sz="2600" dirty="0" smtClean="0"/>
              <a:t>InSight Engine</a:t>
            </a:r>
            <a:endParaRPr lang="en-US" sz="2600" dirty="0"/>
          </a:p>
        </p:txBody>
      </p:sp>
      <p:sp>
        <p:nvSpPr>
          <p:cNvPr id="8" name="Inhaltsplatzhalter 15"/>
          <p:cNvSpPr txBox="1">
            <a:spLocks/>
          </p:cNvSpPr>
          <p:nvPr/>
        </p:nvSpPr>
        <p:spPr>
          <a:xfrm>
            <a:off x="609600" y="1524000"/>
            <a:ext cx="80772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Integration von externen Bibliotheken zeitaufwändiger als erwartet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diverse Hardwareausfälle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starke Treiberabhängigkeit von OpenGL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Zusätzliche Herausforderungen während des Projektverlaufs (z.B. Iteration STL-Container)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de-DE" sz="2800" dirty="0" smtClean="0">
              <a:solidFill>
                <a:srgbClr val="DDD9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228600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  <a:r>
              <a:rPr lang="de-DE" sz="44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Future Work</a:t>
            </a:r>
            <a:endParaRPr lang="en-US" sz="4000" dirty="0">
              <a:solidFill>
                <a:srgbClr val="DDD9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1" name="Picture 2" descr="E:\Documents and Settings\Kai\Desktop\insight präsi\ott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34635"/>
            <a:ext cx="914400" cy="914400"/>
          </a:xfrm>
          <a:prstGeom prst="rect">
            <a:avLst/>
          </a:prstGeom>
          <a:noFill/>
          <a:effectLst>
            <a:outerShdw blurRad="127000" dist="50800" dir="5400000" algn="ctr" rotWithShape="0">
              <a:srgbClr val="000000">
                <a:alpha val="27000"/>
              </a:srgbClr>
            </a:outerShdw>
          </a:effectLst>
        </p:spPr>
      </p:pic>
      <p:sp>
        <p:nvSpPr>
          <p:cNvPr id="17" name="Foliennummernplatzhalter 7"/>
          <p:cNvSpPr>
            <a:spLocks noGrp="1"/>
          </p:cNvSpPr>
          <p:nvPr>
            <p:ph type="sldNum" sz="quarter" idx="12"/>
          </p:nvPr>
        </p:nvSpPr>
        <p:spPr>
          <a:xfrm>
            <a:off x="6553200" y="6442365"/>
            <a:ext cx="2133600" cy="365125"/>
          </a:xfrm>
        </p:spPr>
        <p:txBody>
          <a:bodyPr/>
          <a:lstStyle/>
          <a:p>
            <a:fld id="{21F6FF6B-BD86-4163-B330-6F07AC1F9F80}" type="slidenum">
              <a:rPr lang="en-US" sz="2400" smtClean="0"/>
              <a:pPr/>
              <a:t>11</a:t>
            </a:fld>
            <a:endParaRPr lang="en-US" sz="2400" dirty="0"/>
          </a:p>
        </p:txBody>
      </p:sp>
      <p:sp>
        <p:nvSpPr>
          <p:cNvPr id="18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0" y="6449290"/>
            <a:ext cx="7696200" cy="365125"/>
          </a:xfrm>
        </p:spPr>
        <p:txBody>
          <a:bodyPr/>
          <a:lstStyle/>
          <a:p>
            <a:pPr algn="l"/>
            <a:r>
              <a:rPr lang="en-US" sz="2600" dirty="0" smtClean="0"/>
              <a:t>           </a:t>
            </a:r>
            <a:r>
              <a:rPr lang="en-US" sz="2000" dirty="0" smtClean="0"/>
              <a:t>IT-Projekt:            </a:t>
            </a:r>
            <a:r>
              <a:rPr lang="en-US" sz="2600" dirty="0" smtClean="0"/>
              <a:t>InSight Engine</a:t>
            </a:r>
            <a:endParaRPr lang="en-US" sz="2600" dirty="0"/>
          </a:p>
        </p:txBody>
      </p:sp>
      <p:sp>
        <p:nvSpPr>
          <p:cNvPr id="8" name="Inhaltsplatzhalter 15"/>
          <p:cNvSpPr txBox="1">
            <a:spLocks/>
          </p:cNvSpPr>
          <p:nvPr/>
        </p:nvSpPr>
        <p:spPr>
          <a:xfrm>
            <a:off x="609600" y="1524000"/>
            <a:ext cx="80772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Content-Manager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Reference-Counting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Physik</a:t>
            </a: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‒"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Newton 2.0</a:t>
            </a: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‒"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parallelisieren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Level-Editor</a:t>
            </a: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‒"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Event-System/Scripting</a:t>
            </a: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‒"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Sound-Event-System</a:t>
            </a: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‒"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Entwickler-Tools</a:t>
            </a:r>
            <a:endParaRPr lang="de-DE" sz="2800" dirty="0">
              <a:solidFill>
                <a:srgbClr val="DDD9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GUI erweitern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OpenCV (Marker Tracking)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Radiosity, Caustics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Spiel ;)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Inhaltsplatzhalter 15"/>
          <p:cNvSpPr>
            <a:spLocks noGrp="1"/>
          </p:cNvSpPr>
          <p:nvPr>
            <p:ph idx="1"/>
          </p:nvPr>
        </p:nvSpPr>
        <p:spPr>
          <a:xfrm>
            <a:off x="609600" y="1447800"/>
            <a:ext cx="7848600" cy="4419600"/>
          </a:xfrm>
        </p:spPr>
        <p:txBody>
          <a:bodyPr>
            <a:normAutofit lnSpcReduction="10000"/>
          </a:bodyPr>
          <a:lstStyle/>
          <a:p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Bearbeitungszeitraum</a:t>
            </a:r>
          </a:p>
          <a:p>
            <a:pPr lvl="1"/>
            <a:r>
              <a:rPr lang="de-DE" sz="24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 Monate (vom 01.12.08 – 31.05.09)</a:t>
            </a:r>
            <a:endParaRPr lang="de-DE" sz="2400" dirty="0">
              <a:solidFill>
                <a:srgbClr val="DDD9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zwei Bibliotheken</a:t>
            </a:r>
          </a:p>
          <a:p>
            <a:pPr lvl="1"/>
            <a:r>
              <a:rPr lang="de-DE" sz="24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InSightGraph und InSightEngine</a:t>
            </a:r>
          </a:p>
          <a:p>
            <a:pPr lvl="1"/>
            <a:r>
              <a:rPr lang="de-DE" sz="24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 C++, C#, GLSL, MaxScripts</a:t>
            </a:r>
          </a:p>
          <a:p>
            <a:pPr lvl="1"/>
            <a:r>
              <a:rPr lang="de-DE" sz="24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circa 450 Klassen</a:t>
            </a:r>
          </a:p>
          <a:p>
            <a:pPr lvl="1"/>
            <a:r>
              <a:rPr lang="de-DE" sz="24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Insgesamt 31 Examples und 4 Demos</a:t>
            </a:r>
          </a:p>
          <a:p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circa 85.000 Programmzeilen</a:t>
            </a:r>
          </a:p>
          <a:p>
            <a:pPr lvl="1"/>
            <a:r>
              <a:rPr lang="de-DE" sz="24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davon 23% Kommentare</a:t>
            </a:r>
          </a:p>
          <a:p>
            <a:pPr lvl="1"/>
            <a:r>
              <a:rPr lang="de-DE" sz="24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und 58% Code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0" y="228600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Projektdaten</a:t>
            </a:r>
          </a:p>
        </p:txBody>
      </p:sp>
      <p:pic>
        <p:nvPicPr>
          <p:cNvPr id="11" name="Picture 2" descr="E:\Documents and Settings\Kai\Desktop\insight präsi\ott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4635"/>
            <a:ext cx="914400" cy="914400"/>
          </a:xfrm>
          <a:prstGeom prst="rect">
            <a:avLst/>
          </a:prstGeom>
          <a:noFill/>
          <a:effectLst>
            <a:outerShdw blurRad="127000" dist="50800" dir="5400000" algn="ctr" rotWithShape="0">
              <a:srgbClr val="000000">
                <a:alpha val="27000"/>
              </a:srgbClr>
            </a:outerShdw>
          </a:effectLst>
        </p:spPr>
      </p:pic>
      <p:sp>
        <p:nvSpPr>
          <p:cNvPr id="17" name="Foliennummernplatzhalter 7"/>
          <p:cNvSpPr>
            <a:spLocks noGrp="1"/>
          </p:cNvSpPr>
          <p:nvPr>
            <p:ph type="sldNum" sz="quarter" idx="12"/>
          </p:nvPr>
        </p:nvSpPr>
        <p:spPr>
          <a:xfrm>
            <a:off x="6553200" y="6442365"/>
            <a:ext cx="2133600" cy="365125"/>
          </a:xfrm>
        </p:spPr>
        <p:txBody>
          <a:bodyPr/>
          <a:lstStyle/>
          <a:p>
            <a:fld id="{21F6FF6B-BD86-4163-B330-6F07AC1F9F80}" type="slidenum">
              <a:rPr lang="en-US" sz="2400" smtClean="0"/>
              <a:pPr/>
              <a:t>2</a:t>
            </a:fld>
            <a:endParaRPr lang="en-US" sz="2400" dirty="0"/>
          </a:p>
        </p:txBody>
      </p:sp>
      <p:sp>
        <p:nvSpPr>
          <p:cNvPr id="18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0" y="6449290"/>
            <a:ext cx="7696200" cy="365125"/>
          </a:xfrm>
        </p:spPr>
        <p:txBody>
          <a:bodyPr/>
          <a:lstStyle/>
          <a:p>
            <a:pPr algn="l"/>
            <a:r>
              <a:rPr lang="en-US" sz="2600" dirty="0" smtClean="0"/>
              <a:t>           </a:t>
            </a:r>
            <a:r>
              <a:rPr lang="en-US" sz="2000" dirty="0" smtClean="0"/>
              <a:t>IT-Projekt:            </a:t>
            </a:r>
            <a:r>
              <a:rPr lang="en-US" sz="2600" dirty="0" smtClean="0"/>
              <a:t>InSight Engine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Inhaltsplatzhalter 15"/>
          <p:cNvSpPr>
            <a:spLocks noGrp="1"/>
          </p:cNvSpPr>
          <p:nvPr>
            <p:ph idx="1"/>
          </p:nvPr>
        </p:nvSpPr>
        <p:spPr>
          <a:xfrm>
            <a:off x="609600" y="1447800"/>
            <a:ext cx="7848600" cy="4495800"/>
          </a:xfrm>
        </p:spPr>
        <p:txBody>
          <a:bodyPr>
            <a:normAutofit fontScale="92500" lnSpcReduction="20000"/>
          </a:bodyPr>
          <a:lstStyle/>
          <a:p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Graphik-Bibliothek mit </a:t>
            </a:r>
          </a:p>
          <a:p>
            <a:pPr lvl="1"/>
            <a:r>
              <a:rPr lang="de-DE" sz="2600" dirty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de-DE" sz="26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Scenegraphen als Datenstruktur,</a:t>
            </a:r>
          </a:p>
          <a:p>
            <a:pPr lvl="1"/>
            <a:r>
              <a:rPr lang="de-DE" sz="2600" dirty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de-DE" sz="26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einer eigenen Renderpipeline</a:t>
            </a:r>
          </a:p>
          <a:p>
            <a:pPr lvl="1"/>
            <a:r>
              <a:rPr lang="de-DE" sz="2600" dirty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de-DE" sz="26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und guter Erweiterbarkeit</a:t>
            </a:r>
          </a:p>
          <a:p>
            <a:pPr lvl="1"/>
            <a:endParaRPr lang="de-DE" sz="2400" dirty="0" smtClean="0">
              <a:solidFill>
                <a:srgbClr val="DDD9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darauf aufbauend sollten </a:t>
            </a:r>
          </a:p>
          <a:p>
            <a:pPr lvl="1"/>
            <a:r>
              <a:rPr lang="de-DE" sz="2600" dirty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de-DE" sz="26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Physik- und Sound-Bibliothek,</a:t>
            </a:r>
          </a:p>
          <a:p>
            <a:pPr lvl="1"/>
            <a:r>
              <a:rPr lang="de-DE" sz="26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	Schnittstelle zu einem Modellierungstool</a:t>
            </a:r>
          </a:p>
          <a:p>
            <a:pPr>
              <a:buNone/>
            </a:pPr>
            <a:r>
              <a:rPr lang="de-DE" sz="26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	eingebunden werden</a:t>
            </a:r>
          </a:p>
          <a:p>
            <a:pPr>
              <a:buNone/>
            </a:pPr>
            <a:endParaRPr lang="de-DE" sz="2800" dirty="0">
              <a:solidFill>
                <a:srgbClr val="DDD9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None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Unter verwendung von:</a:t>
            </a:r>
          </a:p>
          <a:p>
            <a:pPr>
              <a:buNone/>
            </a:pPr>
            <a:r>
              <a:rPr lang="de-DE" sz="24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de-DE" sz="26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OpenGL, Glu, Glut, GLEW, FMOD-EX, Newton(NGD), DevIL</a:t>
            </a:r>
            <a:endParaRPr lang="de-DE" sz="2600" dirty="0">
              <a:solidFill>
                <a:srgbClr val="DDD9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0" y="228600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  <a:r>
              <a:rPr lang="de-DE" sz="44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Zielstellung	... was ?</a:t>
            </a:r>
            <a:endParaRPr lang="en-US" sz="4000" dirty="0">
              <a:solidFill>
                <a:srgbClr val="DDD9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1" name="Picture 2" descr="E:\Documents and Settings\Kai\Desktop\insight präsi\ott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4635"/>
            <a:ext cx="914400" cy="914400"/>
          </a:xfrm>
          <a:prstGeom prst="rect">
            <a:avLst/>
          </a:prstGeom>
          <a:noFill/>
          <a:effectLst>
            <a:outerShdw blurRad="127000" dist="50800" dir="5400000" algn="ctr" rotWithShape="0">
              <a:srgbClr val="000000">
                <a:alpha val="27000"/>
              </a:srgbClr>
            </a:outerShdw>
          </a:effectLst>
        </p:spPr>
      </p:pic>
      <p:sp>
        <p:nvSpPr>
          <p:cNvPr id="17" name="Foliennummernplatzhalter 7"/>
          <p:cNvSpPr>
            <a:spLocks noGrp="1"/>
          </p:cNvSpPr>
          <p:nvPr>
            <p:ph type="sldNum" sz="quarter" idx="12"/>
          </p:nvPr>
        </p:nvSpPr>
        <p:spPr>
          <a:xfrm>
            <a:off x="6553200" y="6442365"/>
            <a:ext cx="2133600" cy="365125"/>
          </a:xfrm>
        </p:spPr>
        <p:txBody>
          <a:bodyPr/>
          <a:lstStyle/>
          <a:p>
            <a:fld id="{21F6FF6B-BD86-4163-B330-6F07AC1F9F80}" type="slidenum">
              <a:rPr lang="en-US" sz="2400" smtClean="0"/>
              <a:pPr/>
              <a:t>3</a:t>
            </a:fld>
            <a:endParaRPr lang="en-US" sz="2400" dirty="0"/>
          </a:p>
        </p:txBody>
      </p:sp>
      <p:sp>
        <p:nvSpPr>
          <p:cNvPr id="18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0" y="6449290"/>
            <a:ext cx="7696200" cy="365125"/>
          </a:xfrm>
        </p:spPr>
        <p:txBody>
          <a:bodyPr/>
          <a:lstStyle/>
          <a:p>
            <a:pPr algn="l"/>
            <a:r>
              <a:rPr lang="en-US" sz="2600" dirty="0" smtClean="0"/>
              <a:t>           </a:t>
            </a:r>
            <a:r>
              <a:rPr lang="en-US" sz="2000" dirty="0" smtClean="0"/>
              <a:t>IT-Projekt:            </a:t>
            </a:r>
            <a:r>
              <a:rPr lang="en-US" sz="2600" dirty="0" smtClean="0"/>
              <a:t>InSight Engine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228600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  <a:r>
              <a:rPr lang="de-DE" sz="44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Zielstellung	... warum ?</a:t>
            </a:r>
            <a:endParaRPr lang="en-US" sz="4000" dirty="0">
              <a:solidFill>
                <a:srgbClr val="DDD9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1" name="Picture 2" descr="E:\Documents and Settings\Kai\Desktop\insight präsi\ott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4635"/>
            <a:ext cx="914400" cy="914400"/>
          </a:xfrm>
          <a:prstGeom prst="rect">
            <a:avLst/>
          </a:prstGeom>
          <a:noFill/>
          <a:effectLst>
            <a:outerShdw blurRad="127000" dist="50800" dir="5400000" algn="ctr" rotWithShape="0">
              <a:srgbClr val="000000">
                <a:alpha val="27000"/>
              </a:srgbClr>
            </a:outerShdw>
          </a:effectLst>
        </p:spPr>
      </p:pic>
      <p:sp>
        <p:nvSpPr>
          <p:cNvPr id="17" name="Foliennummernplatzhalter 7"/>
          <p:cNvSpPr>
            <a:spLocks noGrp="1"/>
          </p:cNvSpPr>
          <p:nvPr>
            <p:ph type="sldNum" sz="quarter" idx="12"/>
          </p:nvPr>
        </p:nvSpPr>
        <p:spPr>
          <a:xfrm>
            <a:off x="6553200" y="6442365"/>
            <a:ext cx="2133600" cy="365125"/>
          </a:xfrm>
        </p:spPr>
        <p:txBody>
          <a:bodyPr/>
          <a:lstStyle/>
          <a:p>
            <a:fld id="{21F6FF6B-BD86-4163-B330-6F07AC1F9F80}" type="slidenum">
              <a:rPr lang="en-US" sz="2400" smtClean="0"/>
              <a:pPr/>
              <a:t>4</a:t>
            </a:fld>
            <a:endParaRPr lang="en-US" sz="2400" dirty="0"/>
          </a:p>
        </p:txBody>
      </p:sp>
      <p:sp>
        <p:nvSpPr>
          <p:cNvPr id="18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0" y="6449290"/>
            <a:ext cx="7696200" cy="365125"/>
          </a:xfrm>
        </p:spPr>
        <p:txBody>
          <a:bodyPr/>
          <a:lstStyle/>
          <a:p>
            <a:pPr algn="l"/>
            <a:r>
              <a:rPr lang="en-US" sz="2600" dirty="0" smtClean="0"/>
              <a:t>           </a:t>
            </a:r>
            <a:r>
              <a:rPr lang="en-US" sz="2000" dirty="0" smtClean="0"/>
              <a:t>IT-Projekt:            </a:t>
            </a:r>
            <a:r>
              <a:rPr lang="en-US" sz="2600" dirty="0" smtClean="0"/>
              <a:t>InSight Engine</a:t>
            </a:r>
            <a:endParaRPr lang="en-US" sz="2600" dirty="0"/>
          </a:p>
        </p:txBody>
      </p:sp>
      <p:sp>
        <p:nvSpPr>
          <p:cNvPr id="8" name="Inhaltsplatzhalter 15"/>
          <p:cNvSpPr txBox="1">
            <a:spLocks/>
          </p:cNvSpPr>
          <p:nvPr/>
        </p:nvSpPr>
        <p:spPr>
          <a:xfrm>
            <a:off x="609600" y="1524000"/>
            <a:ext cx="80772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Motivationen</a:t>
            </a: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‒"/>
            </a:pPr>
            <a:r>
              <a:rPr lang="de-DE" sz="2600" noProof="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Interesse an </a:t>
            </a:r>
            <a:r>
              <a:rPr lang="de-DE" sz="2600" noProof="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Spiele-Entwicklung (besonders </a:t>
            </a:r>
            <a:r>
              <a:rPr lang="de-DE" sz="2600" noProof="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 der graphischen Umsetzung)</a:t>
            </a: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‒"/>
            </a:pPr>
            <a:r>
              <a:rPr lang="de-DE" sz="2600" noProof="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Sich an einem umfangreichen Projekt beteiligen</a:t>
            </a: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‒"/>
            </a:pPr>
            <a:r>
              <a:rPr lang="de-DE" sz="26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Programmiertechniken und Erfahrungen</a:t>
            </a:r>
            <a:endParaRPr lang="de-DE" sz="2600" dirty="0">
              <a:solidFill>
                <a:srgbClr val="DDD9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>
              <a:spcBef>
                <a:spcPct val="20000"/>
              </a:spcBef>
            </a:pPr>
            <a:endParaRPr lang="de-DE" sz="2800" dirty="0" smtClean="0">
              <a:solidFill>
                <a:srgbClr val="DDD9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Warum </a:t>
            </a:r>
            <a:r>
              <a:rPr lang="de-DE" sz="2800" dirty="0" err="1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Scenegraph</a:t>
            </a: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?</a:t>
            </a:r>
            <a:endParaRPr lang="de-DE" sz="2800" dirty="0" smtClean="0">
              <a:solidFill>
                <a:srgbClr val="DDD9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‒"/>
            </a:pPr>
            <a:r>
              <a:rPr lang="de-DE" sz="26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Verbot im OpenGL Projekt ;)</a:t>
            </a: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‒"/>
            </a:pPr>
            <a:r>
              <a:rPr lang="de-DE" sz="26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Erfahrung durch OpenSG</a:t>
            </a: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‒"/>
            </a:pPr>
            <a:r>
              <a:rPr lang="de-DE" sz="26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Schwierigkeiten waren uns (noch) nicht bekannt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de-DE" sz="2800" dirty="0">
              <a:solidFill>
                <a:srgbClr val="DDD9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>
          <a:xfrm>
            <a:off x="6553200" y="6442365"/>
            <a:ext cx="2133600" cy="365125"/>
          </a:xfrm>
        </p:spPr>
        <p:txBody>
          <a:bodyPr/>
          <a:lstStyle/>
          <a:p>
            <a:fld id="{21F6FF6B-BD86-4163-B330-6F07AC1F9F80}" type="slidenum">
              <a:rPr lang="en-US" sz="2400" smtClean="0"/>
              <a:pPr/>
              <a:t>5</a:t>
            </a:fld>
            <a:endParaRPr lang="en-US" sz="2400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0" y="6449290"/>
            <a:ext cx="7696200" cy="365125"/>
          </a:xfrm>
        </p:spPr>
        <p:txBody>
          <a:bodyPr/>
          <a:lstStyle/>
          <a:p>
            <a:pPr algn="l"/>
            <a:r>
              <a:rPr lang="en-US" sz="2600" dirty="0" smtClean="0"/>
              <a:t>           </a:t>
            </a:r>
            <a:r>
              <a:rPr lang="en-US" sz="2000" dirty="0" smtClean="0"/>
              <a:t>IT-Projekt:            </a:t>
            </a:r>
            <a:r>
              <a:rPr lang="en-US" sz="2600" dirty="0" smtClean="0"/>
              <a:t>InSight Engine</a:t>
            </a:r>
            <a:endParaRPr lang="en-US" sz="2600" dirty="0"/>
          </a:p>
        </p:txBody>
      </p:sp>
      <p:sp>
        <p:nvSpPr>
          <p:cNvPr id="10" name="Textfeld 9"/>
          <p:cNvSpPr txBox="1"/>
          <p:nvPr/>
        </p:nvSpPr>
        <p:spPr>
          <a:xfrm>
            <a:off x="0" y="228600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de-DE" sz="44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Aufbau</a:t>
            </a:r>
            <a:endParaRPr lang="en-US" sz="4000" dirty="0">
              <a:solidFill>
                <a:srgbClr val="DDD9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1" name="Picture 2" descr="E:\Documents and Settings\Kai\Desktop\insight präsi\ott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34635"/>
            <a:ext cx="914400" cy="914400"/>
          </a:xfrm>
          <a:prstGeom prst="rect">
            <a:avLst/>
          </a:prstGeom>
          <a:noFill/>
          <a:effectLst>
            <a:outerShdw blurRad="127000" dist="50800" dir="5400000" algn="ctr" rotWithShape="0">
              <a:srgbClr val="000000">
                <a:alpha val="27000"/>
              </a:srgbClr>
            </a:outerShdw>
          </a:effectLst>
        </p:spPr>
      </p:pic>
      <p:grpSp>
        <p:nvGrpSpPr>
          <p:cNvPr id="27" name="Gruppieren 26"/>
          <p:cNvGrpSpPr/>
          <p:nvPr/>
        </p:nvGrpSpPr>
        <p:grpSpPr>
          <a:xfrm>
            <a:off x="1600200" y="1828800"/>
            <a:ext cx="6400800" cy="4286250"/>
            <a:chOff x="1752600" y="1676400"/>
            <a:chExt cx="6400800" cy="4286250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auto">
            <a:xfrm>
              <a:off x="1752600" y="1727065"/>
              <a:ext cx="5681492" cy="4235585"/>
            </a:xfrm>
            <a:prstGeom prst="rect">
              <a:avLst/>
            </a:prstGeom>
            <a:solidFill>
              <a:srgbClr val="C6D9F1"/>
            </a:solidFill>
            <a:ln w="38100">
              <a:solidFill>
                <a:srgbClr val="8DB3E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2273838" y="3216613"/>
              <a:ext cx="4774538" cy="2715638"/>
            </a:xfrm>
            <a:prstGeom prst="rect">
              <a:avLst/>
            </a:prstGeom>
            <a:solidFill>
              <a:srgbClr val="8DB3E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3920949" y="4513634"/>
              <a:ext cx="1428192" cy="1418617"/>
            </a:xfrm>
            <a:prstGeom prst="rect">
              <a:avLst/>
            </a:prstGeom>
            <a:solidFill>
              <a:srgbClr val="548DD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5557636" y="4827756"/>
              <a:ext cx="1188422" cy="1104495"/>
            </a:xfrm>
            <a:prstGeom prst="rect">
              <a:avLst/>
            </a:prstGeom>
            <a:solidFill>
              <a:srgbClr val="548DD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2524032" y="4827756"/>
              <a:ext cx="1188422" cy="1104495"/>
            </a:xfrm>
            <a:prstGeom prst="rect">
              <a:avLst/>
            </a:prstGeom>
            <a:solidFill>
              <a:srgbClr val="548DD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3118243" y="3915788"/>
              <a:ext cx="3033604" cy="435718"/>
            </a:xfrm>
            <a:prstGeom prst="rect">
              <a:avLst/>
            </a:prstGeom>
            <a:solidFill>
              <a:srgbClr val="548DD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5734857" y="2385709"/>
              <a:ext cx="1313519" cy="749840"/>
            </a:xfrm>
            <a:prstGeom prst="rect">
              <a:avLst/>
            </a:prstGeom>
            <a:solidFill>
              <a:srgbClr val="8DB3E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4119020" y="2385709"/>
              <a:ext cx="1522014" cy="749840"/>
            </a:xfrm>
            <a:prstGeom prst="rect">
              <a:avLst/>
            </a:prstGeom>
            <a:solidFill>
              <a:srgbClr val="8DB3E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>
              <a:off x="6923279" y="3439538"/>
              <a:ext cx="1230121" cy="607979"/>
            </a:xfrm>
            <a:prstGeom prst="homePlate">
              <a:avLst>
                <a:gd name="adj" fmla="val 49167"/>
              </a:avLst>
            </a:prstGeom>
            <a:solidFill>
              <a:srgbClr val="DBE5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9" name="Text Box 11"/>
            <p:cNvSpPr txBox="1">
              <a:spLocks noChangeArrowheads="1"/>
            </p:cNvSpPr>
            <p:nvPr/>
          </p:nvSpPr>
          <p:spPr bwMode="auto">
            <a:xfrm>
              <a:off x="1804724" y="1676400"/>
              <a:ext cx="2408119" cy="506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17365D"/>
                  </a:solidFill>
                  <a:effectLst/>
                  <a:latin typeface="Calibri" pitchFamily="34" charset="0"/>
                </a:rPr>
                <a:t>InSight Engine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2277313" y="3165948"/>
              <a:ext cx="2408119" cy="506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smtClean="0">
                  <a:ln>
                    <a:noFill/>
                  </a:ln>
                  <a:solidFill>
                    <a:srgbClr val="17365D"/>
                  </a:solidFill>
                  <a:effectLst/>
                  <a:latin typeface="Calibri" pitchFamily="34" charset="0"/>
                </a:rPr>
                <a:t>InSight Graph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3920949" y="4513634"/>
              <a:ext cx="1424717" cy="1080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17365D"/>
                  </a:solidFill>
                  <a:effectLst/>
                  <a:latin typeface="Calibri" pitchFamily="34" charset="0"/>
                </a:rPr>
                <a:t>Rendering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17365D"/>
                  </a:solidFill>
                  <a:effectLst/>
                  <a:latin typeface="Calibri" pitchFamily="34" charset="0"/>
                </a:rPr>
                <a:t>System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2" name="Text Box 14"/>
            <p:cNvSpPr txBox="1">
              <a:spLocks noChangeArrowheads="1"/>
            </p:cNvSpPr>
            <p:nvPr/>
          </p:nvSpPr>
          <p:spPr bwMode="auto">
            <a:xfrm>
              <a:off x="5609760" y="4837889"/>
              <a:ext cx="1115449" cy="7599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17365D"/>
                  </a:solidFill>
                  <a:effectLst/>
                  <a:latin typeface="Calibri" pitchFamily="34" charset="0"/>
                </a:rPr>
                <a:t>Physik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3" name="Text Box 15"/>
            <p:cNvSpPr txBox="1">
              <a:spLocks noChangeArrowheads="1"/>
            </p:cNvSpPr>
            <p:nvPr/>
          </p:nvSpPr>
          <p:spPr bwMode="auto">
            <a:xfrm>
              <a:off x="2555306" y="4807490"/>
              <a:ext cx="1115449" cy="7599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17365D"/>
                  </a:solidFill>
                  <a:effectLst/>
                  <a:latin typeface="Calibri" pitchFamily="34" charset="0"/>
                </a:rPr>
                <a:t>Event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17365D"/>
                  </a:solidFill>
                  <a:effectLst/>
                  <a:latin typeface="Calibri" pitchFamily="34" charset="0"/>
                </a:rPr>
                <a:t>System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4" name="Text Box 16"/>
            <p:cNvSpPr txBox="1">
              <a:spLocks noChangeArrowheads="1"/>
            </p:cNvSpPr>
            <p:nvPr/>
          </p:nvSpPr>
          <p:spPr bwMode="auto">
            <a:xfrm>
              <a:off x="6912854" y="3530735"/>
              <a:ext cx="1115449" cy="476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17365D"/>
                  </a:solidFill>
                  <a:effectLst/>
                  <a:latin typeface="Calibri" pitchFamily="34" charset="0"/>
                </a:rPr>
                <a:t>Plugins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5" name="Text Box 17"/>
            <p:cNvSpPr txBox="1">
              <a:spLocks noChangeArrowheads="1"/>
            </p:cNvSpPr>
            <p:nvPr/>
          </p:nvSpPr>
          <p:spPr bwMode="auto">
            <a:xfrm>
              <a:off x="3841026" y="3915788"/>
              <a:ext cx="1476840" cy="445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17365D"/>
                  </a:solidFill>
                  <a:effectLst/>
                  <a:latin typeface="Calibri" pitchFamily="34" charset="0"/>
                </a:rPr>
                <a:t>Application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6" name="Text Box 18"/>
            <p:cNvSpPr txBox="1">
              <a:spLocks noChangeArrowheads="1"/>
            </p:cNvSpPr>
            <p:nvPr/>
          </p:nvSpPr>
          <p:spPr bwMode="auto">
            <a:xfrm>
              <a:off x="5828679" y="2416107"/>
              <a:ext cx="1115449" cy="48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17365D"/>
                  </a:solidFill>
                  <a:effectLst/>
                  <a:latin typeface="Calibri" pitchFamily="34" charset="0"/>
                </a:rPr>
                <a:t>Sound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7" name="Text Box 19"/>
            <p:cNvSpPr txBox="1">
              <a:spLocks noChangeArrowheads="1"/>
            </p:cNvSpPr>
            <p:nvPr/>
          </p:nvSpPr>
          <p:spPr bwMode="auto">
            <a:xfrm>
              <a:off x="4112070" y="2365443"/>
              <a:ext cx="1560238" cy="911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17365D"/>
                  </a:solidFill>
                  <a:effectLst/>
                  <a:latin typeface="Calibri" pitchFamily="34" charset="0"/>
                </a:rPr>
                <a:t>3dsMax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17365D"/>
                  </a:solidFill>
                  <a:effectLst/>
                  <a:latin typeface="Calibri" pitchFamily="34" charset="0"/>
                </a:rPr>
                <a:t>Schnittstelle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228600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  <a:r>
              <a:rPr lang="de-DE" sz="44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Projektplanung</a:t>
            </a:r>
            <a:endParaRPr lang="en-US" sz="4000" dirty="0">
              <a:solidFill>
                <a:srgbClr val="DDD9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1" name="Picture 2" descr="E:\Documents and Settings\Kai\Desktop\insight präsi\ott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34635"/>
            <a:ext cx="914400" cy="914400"/>
          </a:xfrm>
          <a:prstGeom prst="rect">
            <a:avLst/>
          </a:prstGeom>
          <a:noFill/>
          <a:effectLst>
            <a:outerShdw blurRad="127000" dist="50800" dir="5400000" algn="ctr" rotWithShape="0">
              <a:srgbClr val="000000">
                <a:alpha val="27000"/>
              </a:srgbClr>
            </a:outerShdw>
          </a:effectLst>
        </p:spPr>
      </p:pic>
      <p:sp>
        <p:nvSpPr>
          <p:cNvPr id="17" name="Foliennummernplatzhalter 7"/>
          <p:cNvSpPr>
            <a:spLocks noGrp="1"/>
          </p:cNvSpPr>
          <p:nvPr>
            <p:ph type="sldNum" sz="quarter" idx="12"/>
          </p:nvPr>
        </p:nvSpPr>
        <p:spPr>
          <a:xfrm>
            <a:off x="6553200" y="6442365"/>
            <a:ext cx="2133600" cy="365125"/>
          </a:xfrm>
        </p:spPr>
        <p:txBody>
          <a:bodyPr/>
          <a:lstStyle/>
          <a:p>
            <a:fld id="{21F6FF6B-BD86-4163-B330-6F07AC1F9F80}" type="slidenum">
              <a:rPr lang="en-US" sz="2400" smtClean="0"/>
              <a:pPr/>
              <a:t>6</a:t>
            </a:fld>
            <a:endParaRPr lang="en-US" sz="2400" dirty="0"/>
          </a:p>
        </p:txBody>
      </p:sp>
      <p:sp>
        <p:nvSpPr>
          <p:cNvPr id="18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0" y="6449290"/>
            <a:ext cx="7696200" cy="365125"/>
          </a:xfrm>
        </p:spPr>
        <p:txBody>
          <a:bodyPr/>
          <a:lstStyle/>
          <a:p>
            <a:pPr algn="l"/>
            <a:r>
              <a:rPr lang="en-US" sz="2600" dirty="0" smtClean="0"/>
              <a:t>           </a:t>
            </a:r>
            <a:r>
              <a:rPr lang="en-US" sz="2000" dirty="0" smtClean="0"/>
              <a:t>IT-Projekt:            </a:t>
            </a:r>
            <a:r>
              <a:rPr lang="en-US" sz="2600" dirty="0" smtClean="0"/>
              <a:t>InSight Engine</a:t>
            </a:r>
            <a:endParaRPr lang="en-US" sz="2600" dirty="0"/>
          </a:p>
        </p:txBody>
      </p:sp>
      <p:sp>
        <p:nvSpPr>
          <p:cNvPr id="8" name="Inhaltsplatzhalter 15"/>
          <p:cNvSpPr txBox="1">
            <a:spLocks/>
          </p:cNvSpPr>
          <p:nvPr/>
        </p:nvSpPr>
        <p:spPr>
          <a:xfrm>
            <a:off x="609600" y="1524000"/>
            <a:ext cx="80772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Liste mit Features</a:t>
            </a:r>
            <a:r>
              <a:rPr kumimoji="0" lang="de-DE" sz="2800" b="0" i="0" u="none" strike="noStrike" kern="1200" cap="none" spc="0" normalizeH="0" noProof="0" dirty="0" smtClean="0">
                <a:ln>
                  <a:noFill/>
                </a:ln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die uns interessieren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Kategorisieren nach Relevanz/Umsetzbarkeit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Jeder hat sich daraus Sachen ausgesucht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Arbeitsaufwand abgeschätzt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Aufgabenpakete mit GANTT </a:t>
            </a:r>
            <a:b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zeitlich geplant und </a:t>
            </a:r>
            <a:b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Verantwortlichkeiten </a:t>
            </a:r>
            <a:b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festgelegt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de-DE" sz="2800" dirty="0">
              <a:solidFill>
                <a:srgbClr val="DDD9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228600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  <a:r>
              <a:rPr lang="de-DE" sz="44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Projektdurchführung</a:t>
            </a:r>
            <a:endParaRPr lang="en-US" sz="4000" dirty="0">
              <a:solidFill>
                <a:srgbClr val="DDD9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1" name="Picture 2" descr="E:\Documents and Settings\Kai\Desktop\insight präsi\ott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34635"/>
            <a:ext cx="914400" cy="914400"/>
          </a:xfrm>
          <a:prstGeom prst="rect">
            <a:avLst/>
          </a:prstGeom>
          <a:noFill/>
          <a:effectLst>
            <a:outerShdw blurRad="127000" dist="50800" dir="5400000" algn="ctr" rotWithShape="0">
              <a:srgbClr val="000000">
                <a:alpha val="27000"/>
              </a:srgbClr>
            </a:outerShdw>
          </a:effectLst>
        </p:spPr>
      </p:pic>
      <p:sp>
        <p:nvSpPr>
          <p:cNvPr id="17" name="Foliennummernplatzhalter 7"/>
          <p:cNvSpPr>
            <a:spLocks noGrp="1"/>
          </p:cNvSpPr>
          <p:nvPr>
            <p:ph type="sldNum" sz="quarter" idx="12"/>
          </p:nvPr>
        </p:nvSpPr>
        <p:spPr>
          <a:xfrm>
            <a:off x="6553200" y="6442365"/>
            <a:ext cx="2133600" cy="365125"/>
          </a:xfrm>
        </p:spPr>
        <p:txBody>
          <a:bodyPr/>
          <a:lstStyle/>
          <a:p>
            <a:fld id="{21F6FF6B-BD86-4163-B330-6F07AC1F9F80}" type="slidenum">
              <a:rPr lang="en-US" sz="2400" smtClean="0"/>
              <a:pPr/>
              <a:t>7</a:t>
            </a:fld>
            <a:endParaRPr lang="en-US" sz="2400" dirty="0"/>
          </a:p>
        </p:txBody>
      </p:sp>
      <p:sp>
        <p:nvSpPr>
          <p:cNvPr id="18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0" y="6449290"/>
            <a:ext cx="7696200" cy="365125"/>
          </a:xfrm>
        </p:spPr>
        <p:txBody>
          <a:bodyPr/>
          <a:lstStyle/>
          <a:p>
            <a:pPr algn="l"/>
            <a:r>
              <a:rPr lang="en-US" sz="2600" dirty="0" smtClean="0"/>
              <a:t>           </a:t>
            </a:r>
            <a:r>
              <a:rPr lang="en-US" sz="2000" dirty="0" smtClean="0"/>
              <a:t>IT-Projekt:            </a:t>
            </a:r>
            <a:r>
              <a:rPr lang="en-US" sz="2600" dirty="0" smtClean="0"/>
              <a:t>InSight Engine</a:t>
            </a:r>
            <a:endParaRPr lang="en-US" sz="2600" dirty="0"/>
          </a:p>
        </p:txBody>
      </p:sp>
      <p:sp>
        <p:nvSpPr>
          <p:cNvPr id="8" name="Inhaltsplatzhalter 15"/>
          <p:cNvSpPr txBox="1">
            <a:spLocks/>
          </p:cNvSpPr>
          <p:nvPr/>
        </p:nvSpPr>
        <p:spPr>
          <a:xfrm>
            <a:off x="609600" y="1524000"/>
            <a:ext cx="80772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SVN zur Datenablage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wöchentlich gemeinsames Treffen, Arbeiten und Aktualisierung der Planung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Qualtätssicherung</a:t>
            </a: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‒"/>
            </a:pPr>
            <a:r>
              <a:rPr lang="de-DE" sz="24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Examples: Feature-Test</a:t>
            </a: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‒"/>
            </a:pPr>
            <a:r>
              <a:rPr lang="de-DE" sz="24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Demos: Kombination </a:t>
            </a:r>
            <a:r>
              <a:rPr lang="de-DE" sz="24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de-DE" sz="24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de-DE" sz="24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von </a:t>
            </a:r>
            <a:r>
              <a:rPr lang="de-DE" sz="24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Features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de-DE" sz="2800" dirty="0" smtClean="0">
              <a:solidFill>
                <a:srgbClr val="DDD9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de-DE" sz="2800" dirty="0">
              <a:solidFill>
                <a:srgbClr val="DDD9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026" name="Picture 2" descr="L:\svn Kopie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2667000"/>
            <a:ext cx="4065841" cy="3482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228600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  <a:r>
              <a:rPr lang="de-DE" sz="44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Main-Loop</a:t>
            </a:r>
            <a:endParaRPr lang="en-US" sz="4000" dirty="0">
              <a:solidFill>
                <a:srgbClr val="DDD9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1" name="Picture 2" descr="E:\Documents and Settings\Kai\Desktop\insight präsi\ott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34635"/>
            <a:ext cx="914400" cy="914400"/>
          </a:xfrm>
          <a:prstGeom prst="rect">
            <a:avLst/>
          </a:prstGeom>
          <a:noFill/>
          <a:effectLst>
            <a:outerShdw blurRad="127000" dist="50800" dir="5400000" algn="ctr" rotWithShape="0">
              <a:srgbClr val="000000">
                <a:alpha val="27000"/>
              </a:srgbClr>
            </a:outerShdw>
          </a:effectLst>
        </p:spPr>
      </p:pic>
      <p:sp>
        <p:nvSpPr>
          <p:cNvPr id="17" name="Foliennummernplatzhalter 7"/>
          <p:cNvSpPr>
            <a:spLocks noGrp="1"/>
          </p:cNvSpPr>
          <p:nvPr>
            <p:ph type="sldNum" sz="quarter" idx="12"/>
          </p:nvPr>
        </p:nvSpPr>
        <p:spPr>
          <a:xfrm>
            <a:off x="6553200" y="6442365"/>
            <a:ext cx="2133600" cy="365125"/>
          </a:xfrm>
        </p:spPr>
        <p:txBody>
          <a:bodyPr/>
          <a:lstStyle/>
          <a:p>
            <a:fld id="{21F6FF6B-BD86-4163-B330-6F07AC1F9F80}" type="slidenum">
              <a:rPr lang="en-US" sz="2400" smtClean="0"/>
              <a:pPr/>
              <a:t>8</a:t>
            </a:fld>
            <a:endParaRPr lang="en-US" sz="2400" dirty="0"/>
          </a:p>
        </p:txBody>
      </p:sp>
      <p:sp>
        <p:nvSpPr>
          <p:cNvPr id="18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0" y="6449290"/>
            <a:ext cx="7696200" cy="365125"/>
          </a:xfrm>
        </p:spPr>
        <p:txBody>
          <a:bodyPr/>
          <a:lstStyle/>
          <a:p>
            <a:pPr algn="l"/>
            <a:r>
              <a:rPr lang="en-US" sz="2600" dirty="0" smtClean="0"/>
              <a:t>           </a:t>
            </a:r>
            <a:r>
              <a:rPr lang="en-US" sz="2000" dirty="0" smtClean="0"/>
              <a:t>IT-Projekt:            </a:t>
            </a:r>
            <a:r>
              <a:rPr lang="en-US" sz="2600" dirty="0" smtClean="0"/>
              <a:t>InSight Engine</a:t>
            </a:r>
            <a:endParaRPr lang="en-US" sz="2600" dirty="0"/>
          </a:p>
        </p:txBody>
      </p:sp>
      <p:sp>
        <p:nvSpPr>
          <p:cNvPr id="8" name="Inhaltsplatzhalter 15"/>
          <p:cNvSpPr txBox="1">
            <a:spLocks/>
          </p:cNvSpPr>
          <p:nvPr/>
        </p:nvSpPr>
        <p:spPr>
          <a:xfrm>
            <a:off x="533400" y="1447800"/>
            <a:ext cx="80772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de-DE" sz="2800" dirty="0" smtClean="0">
              <a:solidFill>
                <a:srgbClr val="DDD9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9" name="Gruppieren 18"/>
          <p:cNvGrpSpPr/>
          <p:nvPr/>
        </p:nvGrpSpPr>
        <p:grpSpPr>
          <a:xfrm>
            <a:off x="762000" y="2209800"/>
            <a:ext cx="7696200" cy="2667005"/>
            <a:chOff x="638175" y="220263"/>
            <a:chExt cx="6353175" cy="1958584"/>
          </a:xfrm>
        </p:grpSpPr>
        <p:sp>
          <p:nvSpPr>
            <p:cNvPr id="3074" name="AutoShape 2"/>
            <p:cNvSpPr>
              <a:spLocks noChangeArrowheads="1"/>
            </p:cNvSpPr>
            <p:nvPr/>
          </p:nvSpPr>
          <p:spPr bwMode="auto">
            <a:xfrm rot="5400000">
              <a:off x="4610026" y="1370089"/>
              <a:ext cx="1418432" cy="199081"/>
            </a:xfrm>
            <a:prstGeom prst="homePlate">
              <a:avLst>
                <a:gd name="adj" fmla="val 82589"/>
              </a:avLst>
            </a:prstGeom>
            <a:solidFill>
              <a:srgbClr val="8DB3E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75" name="AutoShape 3"/>
            <p:cNvSpPr>
              <a:spLocks noChangeArrowheads="1"/>
            </p:cNvSpPr>
            <p:nvPr/>
          </p:nvSpPr>
          <p:spPr bwMode="auto">
            <a:xfrm rot="5400000">
              <a:off x="2700491" y="1347637"/>
              <a:ext cx="1454944" cy="207475"/>
            </a:xfrm>
            <a:prstGeom prst="homePlate">
              <a:avLst>
                <a:gd name="adj" fmla="val 83507"/>
              </a:avLst>
            </a:prstGeom>
            <a:solidFill>
              <a:srgbClr val="8DB3E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76" name="AutoShape 4"/>
            <p:cNvSpPr>
              <a:spLocks noChangeArrowheads="1"/>
            </p:cNvSpPr>
            <p:nvPr/>
          </p:nvSpPr>
          <p:spPr bwMode="auto">
            <a:xfrm>
              <a:off x="638175" y="409575"/>
              <a:ext cx="6353175" cy="370284"/>
            </a:xfrm>
            <a:prstGeom prst="chevron">
              <a:avLst>
                <a:gd name="adj" fmla="val 43878"/>
              </a:avLst>
            </a:prstGeom>
            <a:solidFill>
              <a:srgbClr val="8DB3E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</a:rPr>
                <a:t>  </a:t>
              </a: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</a:rPr>
                <a:t> Main-Loop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2838450" y="276225"/>
              <a:ext cx="1162050" cy="615553"/>
            </a:xfrm>
            <a:prstGeom prst="rect">
              <a:avLst/>
            </a:prstGeom>
            <a:solidFill>
              <a:srgbClr val="C6D9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dirty="0" smtClean="0">
                  <a:ln>
                    <a:noFill/>
                  </a:ln>
                  <a:solidFill>
                    <a:srgbClr val="17365D"/>
                  </a:solidFill>
                  <a:effectLst/>
                  <a:latin typeface="Calibri" pitchFamily="34" charset="0"/>
                </a:rPr>
                <a:t>Update</a:t>
              </a:r>
              <a:br>
                <a:rPr kumimoji="0" lang="en-US" sz="2200" b="1" i="0" u="none" strike="noStrike" cap="none" normalizeH="0" baseline="0" dirty="0" smtClean="0">
                  <a:ln>
                    <a:noFill/>
                  </a:ln>
                  <a:solidFill>
                    <a:srgbClr val="17365D"/>
                  </a:solidFill>
                  <a:effectLst/>
                  <a:latin typeface="Calibri" pitchFamily="34" charset="0"/>
                </a:rPr>
              </a:br>
              <a:r>
                <a:rPr kumimoji="0" lang="en-US" sz="2200" b="1" i="0" u="none" strike="noStrike" cap="none" normalizeH="0" baseline="0" dirty="0" smtClean="0">
                  <a:ln>
                    <a:noFill/>
                  </a:ln>
                  <a:solidFill>
                    <a:srgbClr val="17365D"/>
                  </a:solidFill>
                  <a:effectLst/>
                  <a:latin typeface="Calibri" pitchFamily="34" charset="0"/>
                </a:rPr>
                <a:t>Pass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4733925" y="276225"/>
              <a:ext cx="1162050" cy="615553"/>
            </a:xfrm>
            <a:prstGeom prst="rect">
              <a:avLst/>
            </a:prstGeom>
            <a:solidFill>
              <a:srgbClr val="C6D9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smtClean="0">
                  <a:ln>
                    <a:noFill/>
                  </a:ln>
                  <a:solidFill>
                    <a:srgbClr val="17365D"/>
                  </a:solidFill>
                  <a:effectLst/>
                  <a:latin typeface="Calibri" pitchFamily="34" charset="0"/>
                </a:rPr>
                <a:t>Render</a:t>
              </a:r>
              <a:br>
                <a:rPr kumimoji="0" lang="en-US" sz="2200" b="1" i="0" u="none" strike="noStrike" cap="none" normalizeH="0" baseline="0" smtClean="0">
                  <a:ln>
                    <a:noFill/>
                  </a:ln>
                  <a:solidFill>
                    <a:srgbClr val="17365D"/>
                  </a:solidFill>
                  <a:effectLst/>
                  <a:latin typeface="Calibri" pitchFamily="34" charset="0"/>
                </a:rPr>
              </a:br>
              <a:r>
                <a:rPr kumimoji="0" lang="en-US" sz="2200" b="1" i="0" u="none" strike="noStrike" cap="none" normalizeH="0" baseline="0" smtClean="0">
                  <a:ln>
                    <a:noFill/>
                  </a:ln>
                  <a:solidFill>
                    <a:srgbClr val="17365D"/>
                  </a:solidFill>
                  <a:effectLst/>
                  <a:latin typeface="Calibri" pitchFamily="34" charset="0"/>
                </a:rPr>
                <a:t>Pass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2798763" y="1323976"/>
              <a:ext cx="1258887" cy="475059"/>
            </a:xfrm>
            <a:prstGeom prst="rect">
              <a:avLst/>
            </a:prstGeom>
            <a:solidFill>
              <a:srgbClr val="E9EFF7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17365D"/>
                  </a:solidFill>
                  <a:effectLst/>
                  <a:latin typeface="Calibri" pitchFamily="34" charset="0"/>
                </a:rPr>
                <a:t>Traversierung</a:t>
              </a:r>
              <a:b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17365D"/>
                  </a:solidFill>
                  <a:effectLst/>
                  <a:latin typeface="Calibri" pitchFamily="34" charset="0"/>
                </a:rPr>
              </a:b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17365D"/>
                  </a:solidFill>
                  <a:effectLst/>
                  <a:latin typeface="Calibri" pitchFamily="34" charset="0"/>
                </a:rPr>
                <a:t>update()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4686300" y="1323976"/>
              <a:ext cx="1273175" cy="475059"/>
            </a:xfrm>
            <a:prstGeom prst="rect">
              <a:avLst/>
            </a:prstGeom>
            <a:solidFill>
              <a:srgbClr val="E9EFF7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17365D"/>
                  </a:solidFill>
                  <a:effectLst/>
                  <a:latin typeface="Calibri" pitchFamily="34" charset="0"/>
                </a:rPr>
                <a:t>Traversierung</a:t>
              </a:r>
              <a:b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17365D"/>
                  </a:solidFill>
                  <a:effectLst/>
                  <a:latin typeface="Calibri" pitchFamily="34" charset="0"/>
                </a:rPr>
              </a:b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17365D"/>
                  </a:solidFill>
                  <a:effectLst/>
                  <a:latin typeface="Calibri" pitchFamily="34" charset="0"/>
                </a:rPr>
                <a:t>render()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1" name="AutoShape 9"/>
            <p:cNvSpPr>
              <a:spLocks noChangeArrowheads="1"/>
            </p:cNvSpPr>
            <p:nvPr/>
          </p:nvSpPr>
          <p:spPr bwMode="auto">
            <a:xfrm>
              <a:off x="2251075" y="220264"/>
              <a:ext cx="352425" cy="523876"/>
            </a:xfrm>
            <a:prstGeom prst="lightningBolt">
              <a:avLst/>
            </a:prstGeom>
            <a:solidFill>
              <a:srgbClr val="FFCC66"/>
            </a:solidFill>
            <a:ln w="9525">
              <a:solidFill>
                <a:srgbClr val="272727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" name="AutoShape 10"/>
            <p:cNvSpPr>
              <a:spLocks noChangeArrowheads="1"/>
            </p:cNvSpPr>
            <p:nvPr/>
          </p:nvSpPr>
          <p:spPr bwMode="auto">
            <a:xfrm>
              <a:off x="4189413" y="220263"/>
              <a:ext cx="352425" cy="523876"/>
            </a:xfrm>
            <a:prstGeom prst="lightningBolt">
              <a:avLst/>
            </a:prstGeom>
            <a:solidFill>
              <a:srgbClr val="FFCC66"/>
            </a:solidFill>
            <a:ln w="9525">
              <a:solidFill>
                <a:srgbClr val="272727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>
              <a:off x="6062663" y="220263"/>
              <a:ext cx="352425" cy="523876"/>
            </a:xfrm>
            <a:prstGeom prst="lightningBolt">
              <a:avLst/>
            </a:prstGeom>
            <a:solidFill>
              <a:srgbClr val="FFCC66"/>
            </a:solidFill>
            <a:ln w="9525">
              <a:solidFill>
                <a:srgbClr val="272727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0" y="228600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  <a:r>
              <a:rPr lang="de-DE" sz="44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Demos</a:t>
            </a:r>
            <a:endParaRPr lang="en-US" sz="4000" dirty="0">
              <a:solidFill>
                <a:srgbClr val="DDD9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1" name="Picture 2" descr="E:\Documents and Settings\Kai\Desktop\insight präsi\ott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34635"/>
            <a:ext cx="914400" cy="914400"/>
          </a:xfrm>
          <a:prstGeom prst="rect">
            <a:avLst/>
          </a:prstGeom>
          <a:noFill/>
          <a:effectLst>
            <a:outerShdw blurRad="127000" dist="50800" dir="5400000" algn="ctr" rotWithShape="0">
              <a:srgbClr val="000000">
                <a:alpha val="27000"/>
              </a:srgbClr>
            </a:outerShdw>
          </a:effectLst>
        </p:spPr>
      </p:pic>
      <p:sp>
        <p:nvSpPr>
          <p:cNvPr id="17" name="Foliennummernplatzhalter 7"/>
          <p:cNvSpPr>
            <a:spLocks noGrp="1"/>
          </p:cNvSpPr>
          <p:nvPr>
            <p:ph type="sldNum" sz="quarter" idx="12"/>
          </p:nvPr>
        </p:nvSpPr>
        <p:spPr>
          <a:xfrm>
            <a:off x="6553200" y="6442365"/>
            <a:ext cx="2133600" cy="365125"/>
          </a:xfrm>
        </p:spPr>
        <p:txBody>
          <a:bodyPr/>
          <a:lstStyle/>
          <a:p>
            <a:fld id="{21F6FF6B-BD86-4163-B330-6F07AC1F9F80}" type="slidenum">
              <a:rPr lang="en-US" sz="2400" smtClean="0"/>
              <a:pPr/>
              <a:t>9</a:t>
            </a:fld>
            <a:endParaRPr lang="en-US" sz="2400" dirty="0"/>
          </a:p>
        </p:txBody>
      </p:sp>
      <p:sp>
        <p:nvSpPr>
          <p:cNvPr id="18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0" y="6449290"/>
            <a:ext cx="7696200" cy="365125"/>
          </a:xfrm>
        </p:spPr>
        <p:txBody>
          <a:bodyPr/>
          <a:lstStyle/>
          <a:p>
            <a:pPr algn="l"/>
            <a:r>
              <a:rPr lang="en-US" sz="2600" dirty="0" smtClean="0"/>
              <a:t>           </a:t>
            </a:r>
            <a:r>
              <a:rPr lang="en-US" sz="2000" dirty="0" smtClean="0"/>
              <a:t>IT-Projekt:            </a:t>
            </a:r>
            <a:r>
              <a:rPr lang="en-US" sz="2600" dirty="0" smtClean="0"/>
              <a:t>InSight Engine</a:t>
            </a:r>
            <a:endParaRPr lang="en-US" sz="2600" dirty="0"/>
          </a:p>
        </p:txBody>
      </p:sp>
      <p:sp>
        <p:nvSpPr>
          <p:cNvPr id="8" name="Inhaltsplatzhalter 15"/>
          <p:cNvSpPr txBox="1">
            <a:spLocks/>
          </p:cNvSpPr>
          <p:nvPr/>
        </p:nvSpPr>
        <p:spPr>
          <a:xfrm>
            <a:off x="609600" y="1524000"/>
            <a:ext cx="80772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Rapid Roll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Scene-Loading, Refraktion und Sound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Lighting und Scenegraph-Viewer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Shader und Post-Effects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Shadow-Mapping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sz="2800" dirty="0" smtClean="0">
                <a:solidFill>
                  <a:srgbClr val="DDD9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Physik-Demo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381</Words>
  <Application>Microsoft Office PowerPoint</Application>
  <PresentationFormat>Bildschirmpräsentation (4:3)</PresentationFormat>
  <Paragraphs>148</Paragraphs>
  <Slides>11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Larissa-Design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Kai Rohmer</dc:creator>
  <cp:lastModifiedBy>Hans</cp:lastModifiedBy>
  <cp:revision>46</cp:revision>
  <dcterms:created xsi:type="dcterms:W3CDTF">2009-05-27T14:20:56Z</dcterms:created>
  <dcterms:modified xsi:type="dcterms:W3CDTF">2009-05-29T20:46:37Z</dcterms:modified>
</cp:coreProperties>
</file>